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6858000" cx="12192000"/>
  <p:notesSz cx="6858000" cy="9144000"/>
  <p:embeddedFontLst>
    <p:embeddedFont>
      <p:font typeface="Courgett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g1oYKKi5Qj9KEUFqGca3/s79UN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Courgette-regular.fntdata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zato">
  <p:cSld name="Layout personalizzato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zato">
  <p:cSld name="1_Layout personalizzato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6" name="Google Shape;11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1" name="Google Shape;141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3" name="Google Shape;143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Titolo e contenut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9" name="Google Shape;159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0" name="Google Shape;160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7" name="Google Shape;167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11174" y="66148"/>
            <a:ext cx="1646063" cy="84741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11174" y="66148"/>
            <a:ext cx="1646063" cy="84741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datalog.it/definizioni/impresa/" TargetMode="External"/><Relationship Id="rId4" Type="http://schemas.openxmlformats.org/officeDocument/2006/relationships/hyperlink" Target="https://www.datalog.it/definizioni/impost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78000">
              <a:srgbClr val="80BDF6"/>
            </a:gs>
            <a:gs pos="83000">
              <a:srgbClr val="AAD4F9"/>
            </a:gs>
            <a:gs pos="100000">
              <a:srgbClr val="80BDF6"/>
            </a:gs>
          </a:gsLst>
          <a:lin ang="5400000" scaled="0"/>
        </a:gra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"/>
          <p:cNvSpPr txBox="1"/>
          <p:nvPr/>
        </p:nvSpPr>
        <p:spPr>
          <a:xfrm>
            <a:off x="92598" y="6242756"/>
            <a:ext cx="120029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Piano NazionaleTransizione 4.0: una leva per lo sviluppo economico delle imprese</a:t>
            </a:r>
            <a:endParaRPr/>
          </a:p>
        </p:txBody>
      </p:sp>
      <p:pic>
        <p:nvPicPr>
          <p:cNvPr descr="Piano Transizione 4.0: misure e risorse per il 2021 - FASI" id="187" name="Google Shape;1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891" y="598311"/>
            <a:ext cx="9911644" cy="55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"/>
          <p:cNvSpPr txBox="1"/>
          <p:nvPr/>
        </p:nvSpPr>
        <p:spPr>
          <a:xfrm>
            <a:off x="0" y="0"/>
            <a:ext cx="23071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Florinda Fiordaliso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31/05/2023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 txBox="1"/>
          <p:nvPr>
            <p:ph idx="4294967295"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lang="en-US"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contributo dei Fondi Paritetici Interprofessionali</a:t>
            </a:r>
            <a:endParaRPr/>
          </a:p>
        </p:txBody>
      </p:sp>
      <p:sp>
        <p:nvSpPr>
          <p:cNvPr id="284" name="Google Shape;284;p10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0"/>
          <p:cNvSpPr txBox="1"/>
          <p:nvPr>
            <p:ph idx="1" type="body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 Fondi interprofessionali possono agire in cumulo con l’incentivo Formazione 4.0, coprendo il costo della formazione (docenza, materiale didattico, affitto aule, etc..)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Il Fondo Interprofessionale Fonarcom e gli AVVISI TEMATICI DIGINNOVA AGILE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/>
          <p:nvPr/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2A5A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1"/>
          <p:cNvSpPr txBox="1"/>
          <p:nvPr>
            <p:ph type="title"/>
          </p:nvPr>
        </p:nvSpPr>
        <p:spPr>
          <a:xfrm>
            <a:off x="838200" y="171162"/>
            <a:ext cx="2840182" cy="2371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FFFFFF"/>
                </a:solidFill>
              </a:rPr>
              <a:t>Nel dettaglio</a:t>
            </a: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Il Nuovo Patent Box</a:t>
            </a:r>
            <a:endParaRPr/>
          </a:p>
        </p:txBody>
      </p:sp>
      <p:pic>
        <p:nvPicPr>
          <p:cNvPr descr="Immagine che contiene blu, linea&#10;&#10;Descrizione generata automaticamente" id="292" name="Google Shape;292;p11"/>
          <p:cNvPicPr preferRelativeResize="0"/>
          <p:nvPr/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4207933" y="1362986"/>
            <a:ext cx="7347537" cy="413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1"/>
          <p:cNvSpPr txBox="1"/>
          <p:nvPr>
            <p:ph idx="10" type="dt"/>
          </p:nvPr>
        </p:nvSpPr>
        <p:spPr>
          <a:xfrm>
            <a:off x="8047083" y="6356350"/>
            <a:ext cx="255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5/31/2023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4" name="Google Shape;294;p11"/>
          <p:cNvGrpSpPr/>
          <p:nvPr/>
        </p:nvGrpSpPr>
        <p:grpSpPr>
          <a:xfrm>
            <a:off x="839483" y="2499432"/>
            <a:ext cx="10513033" cy="3003723"/>
            <a:chOff x="1283" y="673807"/>
            <a:chExt cx="10513033" cy="3003723"/>
          </a:xfrm>
        </p:grpSpPr>
        <p:sp>
          <p:nvSpPr>
            <p:cNvPr id="295" name="Google Shape;295;p11"/>
            <p:cNvSpPr/>
            <p:nvPr/>
          </p:nvSpPr>
          <p:spPr>
            <a:xfrm>
              <a:off x="1283" y="673807"/>
              <a:ext cx="5006206" cy="3003723"/>
            </a:xfrm>
            <a:prstGeom prst="rect">
              <a:avLst/>
            </a:prstGeom>
            <a:solidFill>
              <a:srgbClr val="08D0D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 txBox="1"/>
            <p:nvPr/>
          </p:nvSpPr>
          <p:spPr>
            <a:xfrm>
              <a:off x="1283" y="673807"/>
              <a:ext cx="5006206" cy="3003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cosa serve: </a:t>
              </a:r>
              <a:r>
                <a:rPr b="0" i="0"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Il nuovo Patent box consente di </a:t>
              </a:r>
              <a:r>
                <a:rPr b="1" i="0"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iperdedurre ai fini IRES e IRAP</a:t>
              </a:r>
              <a:r>
                <a:rPr b="0" i="0"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i costi delle attività di ricerca e sviluppo relativi ai seguenti beni immateriali:</a:t>
              </a:r>
              <a:endParaRPr/>
            </a:p>
            <a:p>
              <a:pPr indent="0" lvl="0" marL="0" marR="0" rtl="0" algn="just">
                <a:lnSpc>
                  <a:spcPct val="10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b="0" i="0"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software protetti da copyright</a:t>
              </a:r>
              <a:endParaRPr/>
            </a:p>
            <a:p>
              <a:pPr indent="0" lvl="0" marL="0" marR="0" rtl="0" algn="just">
                <a:lnSpc>
                  <a:spcPct val="10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b="0" i="0"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brevetti industriali</a:t>
              </a:r>
              <a:endParaRPr/>
            </a:p>
            <a:p>
              <a:pPr indent="0" lvl="0" marL="0" marR="0" rtl="0" algn="just">
                <a:lnSpc>
                  <a:spcPct val="10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b="0" i="0"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disegni e modelli giuridicamente tutelati</a:t>
              </a:r>
              <a:endParaRPr/>
            </a:p>
            <a:p>
              <a:pPr indent="0" lvl="0" marL="0" marR="0" rtl="0" algn="just">
                <a:lnSpc>
                  <a:spcPct val="10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b="0" i="0"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due o più beni immateriali tra quelli sopra indicati collegati tra loro da un vincolo di complementarità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508110" y="673807"/>
              <a:ext cx="5006206" cy="3003723"/>
            </a:xfrm>
            <a:prstGeom prst="rect">
              <a:avLst/>
            </a:prstGeom>
            <a:solidFill>
              <a:srgbClr val="08D0D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 txBox="1"/>
            <p:nvPr/>
          </p:nvSpPr>
          <p:spPr>
            <a:xfrm>
              <a:off x="5508110" y="673807"/>
              <a:ext cx="5006206" cy="3003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Tramite l’iperdeduzione del 110% delle spese di sviluppo dei beni immateriali sostenute negli 8 anni precedenti all’ottenimento della privativa industriale, le aziende possono </a:t>
              </a:r>
              <a:r>
                <a:rPr b="1" i="0"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ottenere un beneficio fiscale</a:t>
              </a:r>
              <a:r>
                <a:rPr b="0" i="0"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pari a circa il 30% dei costi sostenuti.</a:t>
              </a:r>
              <a:br>
                <a:rPr i="0"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corrispondenza della documentazione preparata dall’azienda rispetto ai requisiti previsti dalla norma permette di accedere ai benefici della </a:t>
              </a:r>
              <a:r>
                <a:rPr b="1" i="0"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penalty protection</a:t>
              </a:r>
              <a:r>
                <a:rPr b="0" i="0"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ovvero la disapplicazione delle sanzioni in caso di rilievi da parte dell’Amministrazione finanziaria.</a:t>
              </a:r>
              <a:endParaRPr i="0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"/>
          <p:cNvSpPr/>
          <p:nvPr/>
        </p:nvSpPr>
        <p:spPr>
          <a:xfrm>
            <a:off x="0" y="0"/>
            <a:ext cx="3615397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80BDF6"/>
              </a:gs>
              <a:gs pos="83000">
                <a:srgbClr val="AAD4F9"/>
              </a:gs>
              <a:gs pos="100000">
                <a:srgbClr val="80BDF6"/>
              </a:gs>
            </a:gsLst>
            <a:lin ang="5400000" scaled="0"/>
          </a:gra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4" name="Google Shape;304;p12"/>
          <p:cNvGrpSpPr/>
          <p:nvPr/>
        </p:nvGrpSpPr>
        <p:grpSpPr>
          <a:xfrm>
            <a:off x="4064000" y="699007"/>
            <a:ext cx="7942562" cy="5887215"/>
            <a:chOff x="0" y="-34727"/>
            <a:chExt cx="7942562" cy="5887215"/>
          </a:xfrm>
        </p:grpSpPr>
        <p:sp>
          <p:nvSpPr>
            <p:cNvPr id="305" name="Google Shape;305;p12"/>
            <p:cNvSpPr/>
            <p:nvPr/>
          </p:nvSpPr>
          <p:spPr>
            <a:xfrm>
              <a:off x="2260608" y="-34727"/>
              <a:ext cx="3597620" cy="2684035"/>
            </a:xfrm>
            <a:prstGeom prst="ellipse">
              <a:avLst/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2"/>
            <p:cNvSpPr txBox="1"/>
            <p:nvPr/>
          </p:nvSpPr>
          <p:spPr>
            <a:xfrm>
              <a:off x="2787467" y="358341"/>
              <a:ext cx="2543902" cy="1897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33000" spcFirstLastPara="1" rIns="33000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Istituto Cappellari e Infomedia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None/>
              </a:pPr>
              <a:r>
                <a:rPr b="0" lang="en-US" sz="26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Responsabili di relazione</a:t>
              </a: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 rot="3227317">
              <a:off x="4946249" y="2489610"/>
              <a:ext cx="603041" cy="88136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2"/>
            <p:cNvSpPr txBox="1"/>
            <p:nvPr/>
          </p:nvSpPr>
          <p:spPr>
            <a:xfrm rot="3227317">
              <a:off x="4983267" y="2592898"/>
              <a:ext cx="422129" cy="5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4870285" y="3205223"/>
              <a:ext cx="3072277" cy="2615015"/>
            </a:xfrm>
            <a:prstGeom prst="ellipse">
              <a:avLst/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2"/>
            <p:cNvSpPr txBox="1"/>
            <p:nvPr/>
          </p:nvSpPr>
          <p:spPr>
            <a:xfrm>
              <a:off x="5320210" y="3588183"/>
              <a:ext cx="2172427" cy="18490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33000" spcFirstLastPara="1" rIns="33000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360 life formazione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Responsabile di Progetto CRSL</a:t>
              </a: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 rot="10799973">
              <a:off x="3532134" y="4131817"/>
              <a:ext cx="1035356" cy="76186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2"/>
            <p:cNvSpPr txBox="1"/>
            <p:nvPr/>
          </p:nvSpPr>
          <p:spPr>
            <a:xfrm rot="-27">
              <a:off x="3760693" y="4284189"/>
              <a:ext cx="806797" cy="457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0" y="3173049"/>
              <a:ext cx="3178589" cy="2679439"/>
            </a:xfrm>
            <a:prstGeom prst="ellipse">
              <a:avLst/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2"/>
            <p:cNvSpPr txBox="1"/>
            <p:nvPr/>
          </p:nvSpPr>
          <p:spPr>
            <a:xfrm>
              <a:off x="465494" y="3565444"/>
              <a:ext cx="2247601" cy="1894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33000" spcFirstLastPara="1" rIns="33000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CRS Laghi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None/>
              </a:pPr>
              <a:r>
                <a:rPr b="0" lang="en-US" sz="26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Centro di Trasferimento tecnologico 4.0</a:t>
              </a: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 rot="-3142942">
              <a:off x="2491044" y="2503105"/>
              <a:ext cx="614598" cy="88136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2"/>
            <p:cNvSpPr txBox="1"/>
            <p:nvPr/>
          </p:nvSpPr>
          <p:spPr>
            <a:xfrm rot="-3142942">
              <a:off x="2526962" y="2752400"/>
              <a:ext cx="430219" cy="5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12"/>
          <p:cNvSpPr txBox="1"/>
          <p:nvPr/>
        </p:nvSpPr>
        <p:spPr>
          <a:xfrm>
            <a:off x="295423" y="3071100"/>
            <a:ext cx="27432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Incentivi Transizione 4.0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 operiamo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/>
          <p:nvPr/>
        </p:nvSpPr>
        <p:spPr>
          <a:xfrm>
            <a:off x="0" y="0"/>
            <a:ext cx="1772529" cy="6858000"/>
          </a:xfrm>
          <a:prstGeom prst="rect">
            <a:avLst/>
          </a:prstGeom>
          <a:gradFill>
            <a:gsLst>
              <a:gs pos="0">
                <a:srgbClr val="113051"/>
              </a:gs>
              <a:gs pos="11000">
                <a:srgbClr val="113051"/>
              </a:gs>
              <a:gs pos="33000">
                <a:srgbClr val="80BDF6"/>
              </a:gs>
              <a:gs pos="83000">
                <a:srgbClr val="80BDF6"/>
              </a:gs>
              <a:gs pos="100000">
                <a:srgbClr val="AAD4F9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3"/>
          <p:cNvSpPr txBox="1"/>
          <p:nvPr>
            <p:ph type="title"/>
          </p:nvPr>
        </p:nvSpPr>
        <p:spPr>
          <a:xfrm>
            <a:off x="0" y="1"/>
            <a:ext cx="10515600" cy="1543204"/>
          </a:xfrm>
          <a:prstGeom prst="rect">
            <a:avLst/>
          </a:prstGeom>
          <a:gradFill>
            <a:gsLst>
              <a:gs pos="0">
                <a:srgbClr val="113051"/>
              </a:gs>
              <a:gs pos="74000">
                <a:srgbClr val="80BDF6"/>
              </a:gs>
              <a:gs pos="83000">
                <a:srgbClr val="80BDF6"/>
              </a:gs>
              <a:gs pos="100000">
                <a:srgbClr val="AAD4F9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I servizi di Infomedia e Istituto Cappellari</a:t>
            </a:r>
            <a:endParaRPr/>
          </a:p>
        </p:txBody>
      </p:sp>
      <p:grpSp>
        <p:nvGrpSpPr>
          <p:cNvPr id="324" name="Google Shape;324;p13"/>
          <p:cNvGrpSpPr/>
          <p:nvPr/>
        </p:nvGrpSpPr>
        <p:grpSpPr>
          <a:xfrm>
            <a:off x="2320702" y="1970029"/>
            <a:ext cx="9350510" cy="1753220"/>
            <a:chOff x="564960" y="552"/>
            <a:chExt cx="9350510" cy="1753220"/>
          </a:xfrm>
        </p:grpSpPr>
        <p:sp>
          <p:nvSpPr>
            <p:cNvPr id="325" name="Google Shape;325;p13"/>
            <p:cNvSpPr/>
            <p:nvPr/>
          </p:nvSpPr>
          <p:spPr>
            <a:xfrm>
              <a:off x="564960" y="552"/>
              <a:ext cx="2922034" cy="1753220"/>
            </a:xfrm>
            <a:prstGeom prst="rect">
              <a:avLst/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3"/>
            <p:cNvSpPr txBox="1"/>
            <p:nvPr/>
          </p:nvSpPr>
          <p:spPr>
            <a:xfrm>
              <a:off x="564960" y="552"/>
              <a:ext cx="2922034" cy="175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Analisi del fabbisogno formativo o del progetto di investimento e presa in carico del cliente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3779198" y="552"/>
              <a:ext cx="2922034" cy="1753220"/>
            </a:xfrm>
            <a:prstGeom prst="rect">
              <a:avLst/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3"/>
            <p:cNvSpPr txBox="1"/>
            <p:nvPr/>
          </p:nvSpPr>
          <p:spPr>
            <a:xfrm>
              <a:off x="3779198" y="552"/>
              <a:ext cx="2922034" cy="175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Redazione del progetto formativo o dell’istanza di preparazione alla richiesta di incentivo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6993436" y="552"/>
              <a:ext cx="2922034" cy="1753220"/>
            </a:xfrm>
            <a:prstGeom prst="rect">
              <a:avLst/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3"/>
            <p:cNvSpPr txBox="1"/>
            <p:nvPr/>
          </p:nvSpPr>
          <p:spPr>
            <a:xfrm>
              <a:off x="6993436" y="552"/>
              <a:ext cx="2922034" cy="175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Contatto con lo studio di elaborazione paghe/professionista che assiste il cliente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13"/>
          <p:cNvGrpSpPr/>
          <p:nvPr/>
        </p:nvGrpSpPr>
        <p:grpSpPr>
          <a:xfrm>
            <a:off x="2307010" y="4443597"/>
            <a:ext cx="9365266" cy="1753220"/>
            <a:chOff x="564960" y="552"/>
            <a:chExt cx="9365266" cy="1753220"/>
          </a:xfrm>
        </p:grpSpPr>
        <p:sp>
          <p:nvSpPr>
            <p:cNvPr id="332" name="Google Shape;332;p13"/>
            <p:cNvSpPr/>
            <p:nvPr/>
          </p:nvSpPr>
          <p:spPr>
            <a:xfrm>
              <a:off x="564960" y="552"/>
              <a:ext cx="2922034" cy="1753220"/>
            </a:xfrm>
            <a:prstGeom prst="rect">
              <a:avLst/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3"/>
            <p:cNvSpPr txBox="1"/>
            <p:nvPr/>
          </p:nvSpPr>
          <p:spPr>
            <a:xfrm>
              <a:off x="564960" y="552"/>
              <a:ext cx="2922034" cy="175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Formazione Finanziata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3779198" y="552"/>
              <a:ext cx="2922034" cy="1753220"/>
            </a:xfrm>
            <a:prstGeom prst="rect">
              <a:avLst/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3"/>
            <p:cNvSpPr txBox="1"/>
            <p:nvPr/>
          </p:nvSpPr>
          <p:spPr>
            <a:xfrm>
              <a:off x="3779198" y="552"/>
              <a:ext cx="2922034" cy="175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Apprendistato e Tirocini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7008192" y="552"/>
              <a:ext cx="2922034" cy="1753220"/>
            </a:xfrm>
            <a:prstGeom prst="rect">
              <a:avLst/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3"/>
            <p:cNvSpPr txBox="1"/>
            <p:nvPr/>
          </p:nvSpPr>
          <p:spPr>
            <a:xfrm>
              <a:off x="7008192" y="552"/>
              <a:ext cx="2922034" cy="175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Ricerca e selezione del personale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78000">
              <a:srgbClr val="80BDF6"/>
            </a:gs>
            <a:gs pos="83000">
              <a:srgbClr val="AAD4F9"/>
            </a:gs>
            <a:gs pos="100000">
              <a:srgbClr val="80BDF6"/>
            </a:gs>
          </a:gsLst>
          <a:lin ang="5400000" scaled="0"/>
        </a:gra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"/>
          <p:cNvSpPr txBox="1"/>
          <p:nvPr>
            <p:ph type="title"/>
          </p:nvPr>
        </p:nvSpPr>
        <p:spPr>
          <a:xfrm>
            <a:off x="711591" y="28410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urgette"/>
              <a:buNone/>
            </a:pPr>
            <a:r>
              <a:rPr lang="en-US">
                <a:latin typeface="Courgette"/>
                <a:ea typeface="Courgette"/>
                <a:cs typeface="Courgette"/>
                <a:sym typeface="Courgette"/>
              </a:rPr>
              <a:t>Grazie dell’attenzione!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243" y="0"/>
            <a:ext cx="115095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31/05/2023</a:t>
            </a:r>
            <a:endParaRPr/>
          </a:p>
        </p:txBody>
      </p:sp>
      <p:sp>
        <p:nvSpPr>
          <p:cNvPr id="349" name="Google Shape;34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31/05/2023</a:t>
            </a:r>
            <a:endParaRPr/>
          </a:p>
        </p:txBody>
      </p:sp>
      <p:sp>
        <p:nvSpPr>
          <p:cNvPr id="355" name="Google Shape;35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6" name="Google Shape;3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6871"/>
            <a:ext cx="112372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"/>
          <p:cNvSpPr txBox="1"/>
          <p:nvPr>
            <p:ph idx="4294967295" type="title"/>
          </p:nvPr>
        </p:nvSpPr>
        <p:spPr>
          <a:xfrm>
            <a:off x="841248" y="643467"/>
            <a:ext cx="3840480" cy="5571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Piano Nazionale Transizione 4.0</a:t>
            </a: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5039686" y="0"/>
            <a:ext cx="7152315" cy="6858000"/>
          </a:xfrm>
          <a:custGeom>
            <a:rect b="b" l="l" r="r" t="t"/>
            <a:pathLst>
              <a:path extrusionOk="0" h="6858000" w="7152315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"/>
          <p:cNvSpPr txBox="1"/>
          <p:nvPr>
            <p:ph idx="1" type="body"/>
          </p:nvPr>
        </p:nvSpPr>
        <p:spPr>
          <a:xfrm>
            <a:off x="5568695" y="0"/>
            <a:ext cx="6495485" cy="6857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88074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  <a:p>
            <a:pPr indent="88074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  <a:p>
            <a:pPr indent="88074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  <a:p>
            <a:pPr indent="88074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  <a:p>
            <a:pPr indent="88074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1500">
              <a:solidFill>
                <a:srgbClr val="FFFFFF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b="1" lang="en-US" sz="2200">
                <a:solidFill>
                  <a:srgbClr val="FFFFFF"/>
                </a:solidFill>
              </a:rPr>
              <a:t>Che cos’è: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2200">
                <a:solidFill>
                  <a:srgbClr val="FFFFFF"/>
                </a:solidFill>
              </a:rPr>
              <a:t>Il </a:t>
            </a:r>
            <a:r>
              <a:rPr b="1" lang="en-US" sz="2200">
                <a:solidFill>
                  <a:srgbClr val="FFFFFF"/>
                </a:solidFill>
              </a:rPr>
              <a:t>Piano Transizione 4.0</a:t>
            </a:r>
            <a:r>
              <a:rPr lang="en-US" sz="2200">
                <a:solidFill>
                  <a:srgbClr val="FFFFFF"/>
                </a:solidFill>
              </a:rPr>
              <a:t> è la nuova politica industriale del Paese, che rinnova gli incentivi e le agevolazioni fiscali per le imprese che investono in innovazione fino al </a:t>
            </a:r>
            <a:r>
              <a:rPr b="1" lang="en-US" sz="2200">
                <a:solidFill>
                  <a:srgbClr val="FFFFFF"/>
                </a:solidFill>
              </a:rPr>
              <a:t>31/12/2025</a:t>
            </a:r>
            <a:r>
              <a:rPr lang="en-US" sz="2200">
                <a:solidFill>
                  <a:srgbClr val="FFFFFF"/>
                </a:solidFill>
              </a:rPr>
              <a:t>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2200">
                <a:solidFill>
                  <a:srgbClr val="FFFFFF"/>
                </a:solidFill>
              </a:rPr>
              <a:t>Sostituisce i precedenti </a:t>
            </a:r>
            <a:r>
              <a:rPr lang="en-US" sz="22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Impresa</a:t>
            </a:r>
            <a:r>
              <a:rPr lang="en-US" sz="2200">
                <a:solidFill>
                  <a:srgbClr val="FFFFFF"/>
                </a:solidFill>
              </a:rPr>
              <a:t> 4.0 e Industry 4.0, con un piano di investimenti dove il sostegno alle imprese viene erogato sotto forma di </a:t>
            </a:r>
            <a:r>
              <a:rPr b="1" lang="en-US" sz="2200">
                <a:solidFill>
                  <a:srgbClr val="FFFFFF"/>
                </a:solidFill>
              </a:rPr>
              <a:t>credito d’</a:t>
            </a:r>
            <a:r>
              <a:rPr b="1" lang="en-US" sz="22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imposta</a:t>
            </a:r>
            <a:r>
              <a:rPr b="1" lang="en-US" sz="2200">
                <a:solidFill>
                  <a:srgbClr val="FFFFFF"/>
                </a:solidFill>
              </a:rPr>
              <a:t>,</a:t>
            </a:r>
            <a:r>
              <a:rPr lang="en-US" sz="2200">
                <a:solidFill>
                  <a:srgbClr val="FFFFFF"/>
                </a:solidFill>
              </a:rPr>
              <a:t> finalizzato alla realizzazione di </a:t>
            </a:r>
            <a:r>
              <a:rPr b="1" lang="en-US" sz="2200">
                <a:solidFill>
                  <a:srgbClr val="FFFFFF"/>
                </a:solidFill>
              </a:rPr>
              <a:t>investimenti in beni strumentali, formazione 4.0 e ricerca e sviluppo</a:t>
            </a:r>
            <a:r>
              <a:rPr lang="en-US" sz="2200">
                <a:solidFill>
                  <a:srgbClr val="FFFFFF"/>
                </a:solidFill>
              </a:rPr>
              <a:t>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2200">
                <a:solidFill>
                  <a:srgbClr val="FFFFFF"/>
                </a:solidFill>
              </a:rPr>
              <a:t>Ha come obiettivo il rafforzamento dell’</a:t>
            </a:r>
            <a:r>
              <a:rPr b="1" lang="en-US" sz="2200">
                <a:solidFill>
                  <a:srgbClr val="FFFFFF"/>
                </a:solidFill>
              </a:rPr>
              <a:t>innovazione tecnologica e digitale del sistema industriale ed imprenditoriale</a:t>
            </a:r>
            <a:r>
              <a:rPr lang="en-US" sz="2200">
                <a:solidFill>
                  <a:srgbClr val="FFFFFF"/>
                </a:solidFill>
              </a:rPr>
              <a:t> italiano. L’obiettivo è avere una “nuova politica industriale 4.0, più inclusiva e attenta alla sostenibilità“.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2200">
                <a:solidFill>
                  <a:srgbClr val="FFFFFF"/>
                </a:solidFill>
              </a:rPr>
              <a:t> Stimolare gli investimenti privati;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2200">
                <a:solidFill>
                  <a:srgbClr val="FFFFFF"/>
                </a:solidFill>
              </a:rPr>
              <a:t>Dare stabilità e certezze alle imprese: il nuovo “Piano Nazionale Transizione 4.0” è stato inserito a pieno titolo nella prima Missione del Piano PNRR e prevede un’importante estensione temporale</a:t>
            </a:r>
            <a:r>
              <a:rPr b="1" lang="en-US" sz="2200">
                <a:solidFill>
                  <a:srgbClr val="FFFFFF"/>
                </a:solidFill>
              </a:rPr>
              <a:t> </a:t>
            </a:r>
            <a:r>
              <a:rPr lang="en-US" sz="2200">
                <a:solidFill>
                  <a:srgbClr val="FFFFFF"/>
                </a:solidFill>
              </a:rPr>
              <a:t>con misure che avranno effetto fino al 2025</a:t>
            </a:r>
            <a:endParaRPr/>
          </a:p>
          <a:p>
            <a:pPr indent="88074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  <a:p>
            <a:pPr indent="88074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  <a:p>
            <a:pPr indent="88074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  <a:p>
            <a:pPr indent="88074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  <a:p>
            <a:pPr indent="88074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/>
          <p:nvPr/>
        </p:nvSpPr>
        <p:spPr>
          <a:xfrm rot="8888549">
            <a:off x="-1059473" y="-1108988"/>
            <a:ext cx="7179830" cy="5226565"/>
          </a:xfrm>
          <a:custGeom>
            <a:rect b="b" l="l" r="r" t="t"/>
            <a:pathLst>
              <a:path extrusionOk="0" h="5226565" w="7179830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"/>
          <p:cNvSpPr txBox="1"/>
          <p:nvPr>
            <p:ph idx="4294967295" type="title"/>
          </p:nvPr>
        </p:nvSpPr>
        <p:spPr>
          <a:xfrm>
            <a:off x="841246" y="673770"/>
            <a:ext cx="3644489" cy="241448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Soggetti </a:t>
            </a:r>
            <a:br>
              <a:rPr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beneficiari</a:t>
            </a:r>
            <a:endParaRPr/>
          </a:p>
        </p:txBody>
      </p:sp>
      <p:sp>
        <p:nvSpPr>
          <p:cNvPr id="204" name="Google Shape;204;p3"/>
          <p:cNvSpPr txBox="1"/>
          <p:nvPr>
            <p:ph idx="1" type="body"/>
          </p:nvPr>
        </p:nvSpPr>
        <p:spPr>
          <a:xfrm>
            <a:off x="6095999" y="882315"/>
            <a:ext cx="5254754" cy="5294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Possono accedere al credito d’imposta tutte le imprese residenti nel territorio dello Stato, ivi incluse le stabili organizzazioni di soggetti non residenti, indipendentemente dall’attività economica esercitata, comprese la pesca, l’acquacoltura e la produzione primaria di prodotti agricoli, dalla natura giuridica, dalle dimensioni, dal regime contabile e dalle modalità di determinazione del reddito ai fini fiscali.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Gli enti non commerciali che esercitano attività commerciali possono accedere al credito d’imposta in relazione al personale dipendente impiegato anche non esclusivamente in tali attività.</a:t>
            </a:r>
            <a:endParaRPr/>
          </a:p>
        </p:txBody>
      </p:sp>
      <p:sp>
        <p:nvSpPr>
          <p:cNvPr id="205" name="Google Shape;205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31/05/2023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"/>
          <p:cNvSpPr/>
          <p:nvPr/>
        </p:nvSpPr>
        <p:spPr>
          <a:xfrm rot="8888549">
            <a:off x="-1059473" y="-1108988"/>
            <a:ext cx="7179830" cy="5226565"/>
          </a:xfrm>
          <a:custGeom>
            <a:rect b="b" l="l" r="r" t="t"/>
            <a:pathLst>
              <a:path extrusionOk="0" h="5226565" w="7179830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 txBox="1"/>
          <p:nvPr>
            <p:ph idx="4294967295" type="title"/>
          </p:nvPr>
        </p:nvSpPr>
        <p:spPr>
          <a:xfrm>
            <a:off x="841246" y="673770"/>
            <a:ext cx="3644489" cy="241448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Cause di esclusione</a:t>
            </a:r>
            <a:endParaRPr/>
          </a:p>
        </p:txBody>
      </p:sp>
      <p:sp>
        <p:nvSpPr>
          <p:cNvPr id="213" name="Google Shape;213;p4"/>
          <p:cNvSpPr txBox="1"/>
          <p:nvPr>
            <p:ph idx="1" type="body"/>
          </p:nvPr>
        </p:nvSpPr>
        <p:spPr>
          <a:xfrm>
            <a:off x="6095999" y="882315"/>
            <a:ext cx="5254754" cy="5294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Soggetti non ammessi: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Il credito d’imposta non si applica alle “imprese in difficoltà”, così come definite dall’articolo 2, punto 18), del Regolamento (UE) n. 651/2014 Inoltre, l’effettiva fruizione del credito d'imposta e' comunque subordinata alla condizione che l'impresa non sia destinataria di sanzioni interdittive e risulti in regola con le normative sulla sicurezza nei luoghi di lavoro e con gli obblighi di versamento dei contributi previdenziali e assistenziali a favore dei lavoratori.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214" name="Google Shape;2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5/31/2023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5"/>
          <p:cNvSpPr txBox="1"/>
          <p:nvPr>
            <p:ph type="title"/>
          </p:nvPr>
        </p:nvSpPr>
        <p:spPr>
          <a:xfrm>
            <a:off x="547319" y="417192"/>
            <a:ext cx="4160148" cy="5504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libri"/>
              <a:buNone/>
            </a:pPr>
            <a:r>
              <a:rPr lang="en-US" sz="5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PIANO NAZIONALE TRANSIZIONE 4.0</a:t>
            </a:r>
            <a:br>
              <a:rPr lang="en-US" sz="5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misure</a:t>
            </a:r>
            <a:endParaRPr sz="5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5"/>
          <p:cNvSpPr txBox="1"/>
          <p:nvPr>
            <p:ph idx="10" type="dt"/>
          </p:nvPr>
        </p:nvSpPr>
        <p:spPr>
          <a:xfrm>
            <a:off x="59376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D8D8D8"/>
                </a:solidFill>
              </a:rPr>
              <a:t>5/31/2023</a:t>
            </a:r>
            <a:endParaRPr>
              <a:solidFill>
                <a:srgbClr val="D8D8D8"/>
              </a:solidFill>
            </a:endParaRPr>
          </a:p>
        </p:txBody>
      </p:sp>
      <p:grpSp>
        <p:nvGrpSpPr>
          <p:cNvPr id="222" name="Google Shape;222;p5"/>
          <p:cNvGrpSpPr/>
          <p:nvPr/>
        </p:nvGrpSpPr>
        <p:grpSpPr>
          <a:xfrm>
            <a:off x="5468389" y="925689"/>
            <a:ext cx="6263640" cy="5692999"/>
            <a:chOff x="0" y="0"/>
            <a:chExt cx="6263640" cy="5692999"/>
          </a:xfrm>
        </p:grpSpPr>
        <p:sp>
          <p:nvSpPr>
            <p:cNvPr id="223" name="Google Shape;223;p5"/>
            <p:cNvSpPr/>
            <p:nvPr/>
          </p:nvSpPr>
          <p:spPr>
            <a:xfrm>
              <a:off x="0" y="0"/>
              <a:ext cx="6263640" cy="3796526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 txBox="1"/>
            <p:nvPr/>
          </p:nvSpPr>
          <p:spPr>
            <a:xfrm>
              <a:off x="185331" y="185331"/>
              <a:ext cx="5892978" cy="3425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 Crediti di Imposta: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Beni Strumentali: </a:t>
              </a:r>
              <a:r>
                <a:rPr b="0" i="0"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Supportare e incentivare le imprese che investono in beni strumentali nuovi, materiali e immateriali, funzionali alla trasformazione tecnologica e digitale dei processi produttivi. 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Ricerca e Sviluppo/Innovazione e Design: </a:t>
              </a:r>
              <a:r>
                <a:rPr b="0" i="0"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Stimolare gli investimenti in ricerca e sviluppo, Innovazione tecnologica, anche nell’ambito del paradigma 4.0 e dell’economia circolare, Design e ideazione estetica.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Formazione 4.0 (al momento da riconfermare)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b="0" i="0"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Sostenere le imprese nel processo di trasformazione tecnologica e digitale creando o consolidando le competenze nelle tecnologie abilitanti necessarie a realizzare il paradigma 4.0.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0" y="3703904"/>
              <a:ext cx="6263640" cy="1989095"/>
            </a:xfrm>
            <a:prstGeom prst="roundRect">
              <a:avLst>
                <a:gd fmla="val 16667" name="adj"/>
              </a:avLst>
            </a:prstGeom>
            <a:solidFill>
              <a:srgbClr val="A4C14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 txBox="1"/>
            <p:nvPr/>
          </p:nvSpPr>
          <p:spPr>
            <a:xfrm>
              <a:off x="97100" y="3801004"/>
              <a:ext cx="6069440" cy="1794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Il regime opzionale di detassazione: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Nuovo Patent Box: iperdeduzione dei costi relativi ad attività di ricerca e sviluppo su brevetti, software e design.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 txBox="1"/>
          <p:nvPr>
            <p:ph type="title"/>
          </p:nvPr>
        </p:nvSpPr>
        <p:spPr>
          <a:xfrm>
            <a:off x="547319" y="417192"/>
            <a:ext cx="4160148" cy="5504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libri"/>
              <a:buNone/>
            </a:pPr>
            <a:r>
              <a:rPr lang="en-US" sz="5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Nel dettaglio:</a:t>
            </a:r>
            <a:br>
              <a:rPr lang="en-US" sz="5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Beni </a:t>
            </a:r>
            <a:r>
              <a:rPr lang="en-US" sz="5600">
                <a:solidFill>
                  <a:schemeClr val="lt1"/>
                </a:solidFill>
              </a:rPr>
              <a:t>S</a:t>
            </a:r>
            <a:r>
              <a:rPr lang="en-US" sz="5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trumentali</a:t>
            </a:r>
            <a:endParaRPr sz="5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 txBox="1"/>
          <p:nvPr>
            <p:ph idx="10" type="dt"/>
          </p:nvPr>
        </p:nvSpPr>
        <p:spPr>
          <a:xfrm>
            <a:off x="59376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D8D8D8"/>
                </a:solidFill>
              </a:rPr>
              <a:t>5/31/2023</a:t>
            </a:r>
            <a:endParaRPr>
              <a:solidFill>
                <a:srgbClr val="D8D8D8"/>
              </a:solidFill>
            </a:endParaRPr>
          </a:p>
        </p:txBody>
      </p:sp>
      <p:grpSp>
        <p:nvGrpSpPr>
          <p:cNvPr id="234" name="Google Shape;234;p6"/>
          <p:cNvGrpSpPr/>
          <p:nvPr/>
        </p:nvGrpSpPr>
        <p:grpSpPr>
          <a:xfrm>
            <a:off x="5603855" y="1148205"/>
            <a:ext cx="6263640" cy="5100645"/>
            <a:chOff x="0" y="150767"/>
            <a:chExt cx="6263640" cy="5100645"/>
          </a:xfrm>
        </p:grpSpPr>
        <p:sp>
          <p:nvSpPr>
            <p:cNvPr id="235" name="Google Shape;235;p6"/>
            <p:cNvSpPr/>
            <p:nvPr/>
          </p:nvSpPr>
          <p:spPr>
            <a:xfrm>
              <a:off x="0" y="150767"/>
              <a:ext cx="6263640" cy="1296989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6"/>
            <p:cNvSpPr txBox="1"/>
            <p:nvPr/>
          </p:nvSpPr>
          <p:spPr>
            <a:xfrm>
              <a:off x="63314" y="214081"/>
              <a:ext cx="6137012" cy="11703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cosa serve: </a:t>
              </a:r>
              <a:r>
                <a:rPr b="0" i="0"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Il credito ha l'obiettivo di supportare e incentivare le imprese che investono in </a:t>
              </a:r>
              <a:r>
                <a:rPr b="1" i="0"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beni strumentali</a:t>
              </a:r>
              <a:r>
                <a:rPr b="0" i="0"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nuovi, materiali e immateriali, funzionali alla trasformazione tecnologica e digitale dei processi produttivi.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0" y="1587704"/>
              <a:ext cx="6263640" cy="3663708"/>
            </a:xfrm>
            <a:prstGeom prst="roundRect">
              <a:avLst>
                <a:gd fmla="val 16667" name="adj"/>
              </a:avLst>
            </a:prstGeom>
            <a:solidFill>
              <a:srgbClr val="A4C14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 txBox="1"/>
            <p:nvPr/>
          </p:nvSpPr>
          <p:spPr>
            <a:xfrm>
              <a:off x="178847" y="1766551"/>
              <a:ext cx="5905946" cy="3306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Articolazione della misura: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Beni strumentali Allegato A: Beni Materiali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Beni strumentali Allegato B: Beni Immateriali – in acquisto o in economia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b="0" i="0"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Il credito d’imposta è riconosciuto per gli investimenti effettuati fino al 30 giugno dell’anno successivo a condizione che entro la data del 31 dicembre dell’anno in corso il relativo ordine risulti accettato dal venditore e sia avvenuto il pagamento di acconti in misura almeno pari al 20 per cento del costo di acquisizione.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b="0" i="0"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Come si accede: Per i beni tecnologicamente avanzati materiali e immateriali, le imprese sono tenute a produrre una </a:t>
              </a:r>
              <a:r>
                <a:rPr b="1" i="0"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perizia tecnica</a:t>
              </a:r>
              <a:r>
                <a:rPr b="0" i="0"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asseverata rilasciata da un ingegnere o da un perito industriale iscritti nei rispettivi albi professionali o un attestato di conformità rilasciato da un ente di certificazione accreditato, da cui risulti che i beni possiedono caratteristiche tecniche tali da includerli rispettivamente negli elenchi di cui ai richiamati allegati A e B e sono interconnessi al sistema aziendale di gestione della produzione o alla rete di fornitura. Per i beni di costo unitario di acquisizione non superiore a 300.000 euro è sufficiente una dichiarazione resa dal legale rappresentante.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"/>
          <p:cNvSpPr/>
          <p:nvPr/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 txBox="1"/>
          <p:nvPr>
            <p:ph type="title"/>
          </p:nvPr>
        </p:nvSpPr>
        <p:spPr>
          <a:xfrm>
            <a:off x="838200" y="171162"/>
            <a:ext cx="2840182" cy="2371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 dettaglio</a:t>
            </a:r>
            <a:b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Ricerca e Sviluppo /Innovazione e design</a:t>
            </a:r>
            <a:endParaRPr/>
          </a:p>
        </p:txBody>
      </p:sp>
      <p:sp>
        <p:nvSpPr>
          <p:cNvPr id="245" name="Google Shape;245;p7"/>
          <p:cNvSpPr txBox="1"/>
          <p:nvPr>
            <p:ph idx="10" type="dt"/>
          </p:nvPr>
        </p:nvSpPr>
        <p:spPr>
          <a:xfrm>
            <a:off x="8047083" y="6356350"/>
            <a:ext cx="255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5/31/2023</a:t>
            </a:r>
            <a:endParaRPr/>
          </a:p>
        </p:txBody>
      </p:sp>
      <p:grpSp>
        <p:nvGrpSpPr>
          <p:cNvPr id="246" name="Google Shape;246;p7"/>
          <p:cNvGrpSpPr/>
          <p:nvPr/>
        </p:nvGrpSpPr>
        <p:grpSpPr>
          <a:xfrm>
            <a:off x="4648018" y="644399"/>
            <a:ext cx="6900512" cy="5528985"/>
            <a:chOff x="0" y="3577"/>
            <a:chExt cx="6900512" cy="5528985"/>
          </a:xfrm>
        </p:grpSpPr>
        <p:cxnSp>
          <p:nvCxnSpPr>
            <p:cNvPr id="247" name="Google Shape;247;p7"/>
            <p:cNvCxnSpPr/>
            <p:nvPr/>
          </p:nvCxnSpPr>
          <p:spPr>
            <a:xfrm>
              <a:off x="0" y="3577"/>
              <a:ext cx="6900512" cy="0"/>
            </a:xfrm>
            <a:prstGeom prst="straightConnector1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8" name="Google Shape;248;p7"/>
            <p:cNvSpPr/>
            <p:nvPr/>
          </p:nvSpPr>
          <p:spPr>
            <a:xfrm>
              <a:off x="0" y="3577"/>
              <a:ext cx="6900512" cy="1960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7"/>
            <p:cNvSpPr txBox="1"/>
            <p:nvPr/>
          </p:nvSpPr>
          <p:spPr>
            <a:xfrm>
              <a:off x="0" y="3577"/>
              <a:ext cx="6900512" cy="1960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cosa serve: </a:t>
              </a:r>
              <a:r>
                <a:rPr b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s</a:t>
              </a:r>
              <a:r>
                <a:rPr b="0" i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ostenere la competitività delle imprese stimolando gli investimenti in Ricerca e Sviluppo, Innovazione tecnologica, anche nell’ambito del paradigma 4.0 e dell’economia circolare, Design e ideazione estetica.</a:t>
              </a:r>
              <a:endParaRPr b="0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chi si rivolge: </a:t>
              </a:r>
              <a:r>
                <a:rPr b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tutte le imprese residenti nel territorio italiano</a:t>
              </a:r>
              <a:endParaRPr/>
            </a:p>
          </p:txBody>
        </p:sp>
        <p:cxnSp>
          <p:nvCxnSpPr>
            <p:cNvPr id="250" name="Google Shape;250;p7"/>
            <p:cNvCxnSpPr/>
            <p:nvPr/>
          </p:nvCxnSpPr>
          <p:spPr>
            <a:xfrm>
              <a:off x="0" y="1964347"/>
              <a:ext cx="6900512" cy="0"/>
            </a:xfrm>
            <a:prstGeom prst="straightConnector1">
              <a:avLst/>
            </a:prstGeom>
            <a:solidFill>
              <a:srgbClr val="0ACFD8"/>
            </a:solidFill>
            <a:ln cap="flat" cmpd="sng" w="12700">
              <a:solidFill>
                <a:srgbClr val="0ACF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51" name="Google Shape;251;p7"/>
            <p:cNvSpPr/>
            <p:nvPr/>
          </p:nvSpPr>
          <p:spPr>
            <a:xfrm>
              <a:off x="0" y="1964347"/>
              <a:ext cx="6900512" cy="3568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7"/>
            <p:cNvSpPr txBox="1"/>
            <p:nvPr/>
          </p:nvSpPr>
          <p:spPr>
            <a:xfrm>
              <a:off x="0" y="1964347"/>
              <a:ext cx="6900512" cy="3568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i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Ricerca e Sviluppo: </a:t>
              </a:r>
              <a:r>
                <a:rPr b="0" i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attività di ricerca fondamentale, ricerca industriale e sviluppo sperimentale in campo scientifico e tecnologico.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i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Innovazione e Design: </a:t>
              </a:r>
              <a:r>
                <a:rPr b="0" i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realizzazione di prodotti o processi di produzione nuovi o sostanzialmente migliorati.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i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Spese Ammissibili</a:t>
              </a:r>
              <a:r>
                <a:rPr b="0" i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spese di personale, quote di ammortamento, canoni di locazione e altre spese relative a beni mobili e software, spese per contratti di fornitura e servizi di consulenza, spese per materiali, forniture ed altri prodotti correlati al progetto di Ricerca o di Innovazione.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"/>
          <p:cNvSpPr/>
          <p:nvPr/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8"/>
          <p:cNvSpPr txBox="1"/>
          <p:nvPr>
            <p:ph type="title"/>
          </p:nvPr>
        </p:nvSpPr>
        <p:spPr>
          <a:xfrm>
            <a:off x="838199" y="171162"/>
            <a:ext cx="2887133" cy="2371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FFFFFF"/>
                </a:solidFill>
              </a:rPr>
              <a:t>Nel dettaglio:</a:t>
            </a: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Formazione 4.0 (al momento sospesa)</a:t>
            </a:r>
            <a:endParaRPr/>
          </a:p>
        </p:txBody>
      </p:sp>
      <p:sp>
        <p:nvSpPr>
          <p:cNvPr id="259" name="Google Shape;259;p8"/>
          <p:cNvSpPr txBox="1"/>
          <p:nvPr>
            <p:ph idx="10" type="dt"/>
          </p:nvPr>
        </p:nvSpPr>
        <p:spPr>
          <a:xfrm>
            <a:off x="8047083" y="6356350"/>
            <a:ext cx="255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5/31/2023</a:t>
            </a:r>
            <a:endParaRPr/>
          </a:p>
        </p:txBody>
      </p:sp>
      <p:grpSp>
        <p:nvGrpSpPr>
          <p:cNvPr id="260" name="Google Shape;260;p8"/>
          <p:cNvGrpSpPr/>
          <p:nvPr/>
        </p:nvGrpSpPr>
        <p:grpSpPr>
          <a:xfrm>
            <a:off x="4041422" y="555135"/>
            <a:ext cx="7473241" cy="6453284"/>
            <a:chOff x="0" y="1979"/>
            <a:chExt cx="7473241" cy="6453284"/>
          </a:xfrm>
        </p:grpSpPr>
        <p:cxnSp>
          <p:nvCxnSpPr>
            <p:cNvPr id="261" name="Google Shape;261;p8"/>
            <p:cNvCxnSpPr/>
            <p:nvPr/>
          </p:nvCxnSpPr>
          <p:spPr>
            <a:xfrm>
              <a:off x="0" y="1979"/>
              <a:ext cx="7473241" cy="0"/>
            </a:xfrm>
            <a:prstGeom prst="straightConnector1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2" name="Google Shape;262;p8"/>
            <p:cNvSpPr/>
            <p:nvPr/>
          </p:nvSpPr>
          <p:spPr>
            <a:xfrm>
              <a:off x="0" y="1979"/>
              <a:ext cx="7473241" cy="15409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8"/>
            <p:cNvSpPr txBox="1"/>
            <p:nvPr/>
          </p:nvSpPr>
          <p:spPr>
            <a:xfrm>
              <a:off x="0" y="1979"/>
              <a:ext cx="7473241" cy="15409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cosa serve: </a:t>
              </a:r>
              <a:r>
                <a:rPr b="0" i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misura è volta a sostenere le imprese nel processo di trasformazione tecnologica e digitale creando o consolidando le competenze nelle tecnologie abilitanti necessarie a realizzare il paradigma 4.0.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chi si rivolge: </a:t>
              </a:r>
              <a:r>
                <a:rPr b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tutte le imprese residenti nel territorio italiano</a:t>
              </a:r>
              <a:endParaRPr/>
            </a:p>
          </p:txBody>
        </p:sp>
        <p:cxnSp>
          <p:nvCxnSpPr>
            <p:cNvPr id="264" name="Google Shape;264;p8"/>
            <p:cNvCxnSpPr/>
            <p:nvPr/>
          </p:nvCxnSpPr>
          <p:spPr>
            <a:xfrm>
              <a:off x="0" y="1542966"/>
              <a:ext cx="7473241" cy="0"/>
            </a:xfrm>
            <a:prstGeom prst="straightConnector1">
              <a:avLst/>
            </a:prstGeom>
            <a:solidFill>
              <a:srgbClr val="0ACFD8"/>
            </a:solidFill>
            <a:ln cap="flat" cmpd="sng" w="12700">
              <a:solidFill>
                <a:srgbClr val="0ACF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5" name="Google Shape;265;p8"/>
            <p:cNvSpPr/>
            <p:nvPr/>
          </p:nvSpPr>
          <p:spPr>
            <a:xfrm>
              <a:off x="0" y="1542966"/>
              <a:ext cx="7473241" cy="4912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8"/>
            <p:cNvSpPr txBox="1"/>
            <p:nvPr/>
          </p:nvSpPr>
          <p:spPr>
            <a:xfrm>
              <a:off x="0" y="1542966"/>
              <a:ext cx="7473241" cy="4912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i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Spese Ammissibili</a:t>
              </a:r>
              <a:r>
                <a:rPr b="0" i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spese di personale relative ai formatori per le ore di partecipazione alla formazione;</a:t>
              </a:r>
              <a:endParaRPr/>
            </a:p>
            <a:p>
              <a:pPr indent="-11430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costi di esercizio relativi a formatori e partecipanti alla formazione direttamente connessi al progetto di formazione, quali le spese di viaggio, i materiali e le forniture con attinenza diretta al progetto, l’ammortamento degli strumenti e delle attrezzature per la quota da riferire al loro uso esclusivo per il progetto di formazione. Sono escluse le spese di alloggio.</a:t>
              </a:r>
              <a:endParaRPr/>
            </a:p>
            <a:p>
              <a:pPr indent="-11430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costi dei servizi di consulenza connessi al progetto di formazione;</a:t>
              </a:r>
              <a:endParaRPr/>
            </a:p>
            <a:p>
              <a:pPr indent="-11430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spese di personale relative ai partecipanti alla formazione e le spese generali indirette (spese amministrative, locazione, spese generali) per le ore durante le quali i partecipanti hanno seguito la formazione.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Sono ammissibili anche le eventuali spese relative al personale dipendente ordinariamente occupato in uno degli ambiti aziendali individuati e che partecipi in veste di docente o tutor alle attività di formazione ammissibili.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"/>
          <p:cNvSpPr txBox="1"/>
          <p:nvPr>
            <p:ph type="title"/>
          </p:nvPr>
        </p:nvSpPr>
        <p:spPr>
          <a:xfrm>
            <a:off x="5297762" y="329184"/>
            <a:ext cx="6251110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Tematiche della formazione 4.0</a:t>
            </a:r>
            <a:endParaRPr/>
          </a:p>
        </p:txBody>
      </p:sp>
      <p:pic>
        <p:nvPicPr>
          <p:cNvPr descr="Grafico finanziario digitale" id="273" name="Google Shape;273;p9"/>
          <p:cNvPicPr preferRelativeResize="0"/>
          <p:nvPr/>
        </p:nvPicPr>
        <p:blipFill rotWithShape="1">
          <a:blip r:embed="rId3">
            <a:alphaModFix/>
          </a:blip>
          <a:srcRect b="0" l="35653" r="26147" t="0"/>
          <a:stretch/>
        </p:blipFill>
        <p:spPr>
          <a:xfrm>
            <a:off x="1" y="10"/>
            <a:ext cx="4657344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74" name="Google Shape;274;p9"/>
          <p:cNvSpPr/>
          <p:nvPr/>
        </p:nvSpPr>
        <p:spPr>
          <a:xfrm>
            <a:off x="5297762" y="2374947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9"/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952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data e analisi dei dati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e fog computing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 security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simulazione e sistemi cyber-fisici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prototipazione rapida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sistemi di visualizzazione, realtà virtuale (rv) e realtà aumentata (ra)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robotica avanzata e collaborativa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interfaccia uomo macchina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manifattura additiva (o stampa tridimensionale)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delle cose e delle macchine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integrazione digitale dei processi aziendali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5/31/2023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Blu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i Office">
  <a:themeElements>
    <a:clrScheme name="Blu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2022-09-27T04:41:39Z</dcterms:created>
  <dc:creator>Florinda Fiordaliso</dc:creator>
</cp:coreProperties>
</file>